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sldIdLst>
    <p:sldId id="256" r:id="rId3"/>
    <p:sldId id="280" r:id="rId4"/>
    <p:sldId id="281" r:id="rId5"/>
    <p:sldId id="282" r:id="rId6"/>
    <p:sldId id="283" r:id="rId7"/>
    <p:sldId id="284" r:id="rId8"/>
    <p:sldId id="285" r:id="rId9"/>
  </p:sldIdLst>
  <p:sldSz cx="12192000" cy="6858000"/>
  <p:notesSz cx="6858000" cy="9144000"/>
  <p:defaultTextStyle>
    <a:defPPr>
      <a:defRPr lang="en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78"/>
  </p:normalViewPr>
  <p:slideViewPr>
    <p:cSldViewPr snapToGrid="0">
      <p:cViewPr varScale="1">
        <p:scale>
          <a:sx n="109" d="100"/>
          <a:sy n="109" d="100"/>
        </p:scale>
        <p:origin x="68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496166-E3EC-AC03-0D84-ED3C5FDE02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16F2B73-6798-7A3B-347F-A07125EF7D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69E155-5AA1-7DA1-AAD2-3BDCA87FCF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A173A-EE61-1F47-9E89-241127C31CD1}" type="datetimeFigureOut">
              <a:rPr lang="en-CN" smtClean="0"/>
              <a:t>2025/6/17</a:t>
            </a:fld>
            <a:endParaRPr lang="en-C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0A2339-399F-117D-EAAB-20D66A496F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B7A566-B348-130A-FCCE-348533A647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EC6D4-FE47-1248-946F-9D314E078B39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3038643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4DD056-040F-3585-B1D5-0F04C4A60D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6F8006-A734-7C43-CED0-A45A52AF2A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61D954-30EB-99F6-A7AE-CDD0DB054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A173A-EE61-1F47-9E89-241127C31CD1}" type="datetimeFigureOut">
              <a:rPr lang="en-CN" smtClean="0"/>
              <a:t>2025/6/17</a:t>
            </a:fld>
            <a:endParaRPr lang="en-C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EDA417-8B01-33BA-5749-F0303D5F9B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535EAB-EEE9-6A45-FAC1-F10D20A82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EC6D4-FE47-1248-946F-9D314E078B39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30041712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206DE1-A3F2-8AD7-A6F7-C1E70B5AFD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568DC4-09FB-446F-20F9-E40A02CA40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8F3336-43BC-6027-A212-FD9E7E23C9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A173A-EE61-1F47-9E89-241127C31CD1}" type="datetimeFigureOut">
              <a:rPr lang="en-CN" smtClean="0"/>
              <a:t>2025/6/17</a:t>
            </a:fld>
            <a:endParaRPr lang="en-C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94B736-AA5B-4246-B041-EE1C6F4B8C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F533D1-926A-221C-B986-184D72E08B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EC6D4-FE47-1248-946F-9D314E078B39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25424195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C8B75A-95FE-A1A7-FAE9-B29BDA7DBA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9AB5CB-FFC1-E7CF-B814-DEE141C5C4F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F3C9B9-67F1-157D-0C38-D928ECA869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7C2BC6-DA55-197C-EDEB-7866E7F31B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A173A-EE61-1F47-9E89-241127C31CD1}" type="datetimeFigureOut">
              <a:rPr lang="en-CN" smtClean="0"/>
              <a:t>2025/6/17</a:t>
            </a:fld>
            <a:endParaRPr lang="en-C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4C9890-C237-E536-6082-133E3D3C84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83A6F3-8240-2D42-29F0-99B4BDFEE7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EC6D4-FE47-1248-946F-9D314E078B39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8864298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CC3238-D350-A816-ACB8-5A1723FBDF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C44BDE-D60B-59CE-6F56-7158374EEE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64BC9E-05AC-2DBF-79DA-981FB0DDFB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A442055-75EB-833A-EB51-F366D17082F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D28424A-FB9A-7825-72D8-FC91FCE96FD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E4D3281-CA1F-46B9-F11A-E3E5099DDE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A173A-EE61-1F47-9E89-241127C31CD1}" type="datetimeFigureOut">
              <a:rPr lang="en-CN" smtClean="0"/>
              <a:t>2025/6/17</a:t>
            </a:fld>
            <a:endParaRPr lang="en-C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0361C72-331D-E429-D23C-83CC3E5356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A54F415-62D9-F39B-AEEC-22B3A6625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EC6D4-FE47-1248-946F-9D314E078B39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18299298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0D0B16-C104-EEB8-BD2A-570B7451A0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0A8C0EC-7E69-1FEC-021B-DD5578792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A173A-EE61-1F47-9E89-241127C31CD1}" type="datetimeFigureOut">
              <a:rPr lang="en-CN" smtClean="0"/>
              <a:t>2025/6/17</a:t>
            </a:fld>
            <a:endParaRPr lang="en-C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830EA5-CD36-96F7-9105-ACDE11A322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F324D8-6BAA-79F0-8EEE-73DEB4010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EC6D4-FE47-1248-946F-9D314E078B39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32385070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37684D2-7FF6-EAD3-E3D4-43E364870A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A173A-EE61-1F47-9E89-241127C31CD1}" type="datetimeFigureOut">
              <a:rPr lang="en-CN" smtClean="0"/>
              <a:t>2025/6/17</a:t>
            </a:fld>
            <a:endParaRPr lang="en-C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7C3BBCA-A1C6-45B0-EE79-608FFF8A1F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BFC367-0F73-FA9A-9599-714A3CBDE7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EC6D4-FE47-1248-946F-9D314E078B39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14863761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1CD9C3-46E9-9FCA-41AD-F48C7E56FA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AD25F2-3D22-7B70-E9FB-3F1C8B57E3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044CF3-DB93-DE0F-92B5-578A1E4FDE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5DD650-6075-C0C7-765B-98E4A4770E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A173A-EE61-1F47-9E89-241127C31CD1}" type="datetimeFigureOut">
              <a:rPr lang="en-CN" smtClean="0"/>
              <a:t>2025/6/17</a:t>
            </a:fld>
            <a:endParaRPr lang="en-C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664359-1C43-5F72-85B4-2C81AD99D6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CA6769-E73F-AD5D-3265-9E4922448F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EC6D4-FE47-1248-946F-9D314E078B39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35692980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D99D65-B662-B012-09D3-869FCDFE4B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18D64A9-728A-45F3-13D0-0A627191FA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B4766A-75F7-CC6A-FE28-045C7E3FE9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A23257-0DB5-7475-CC8B-B90B3A27F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A173A-EE61-1F47-9E89-241127C31CD1}" type="datetimeFigureOut">
              <a:rPr lang="en-CN" smtClean="0"/>
              <a:t>2025/6/17</a:t>
            </a:fld>
            <a:endParaRPr lang="en-C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9360AC-4054-A5CE-29BD-ED63C9ACA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884A9D-3F73-760B-681E-60D9A37F5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EC6D4-FE47-1248-946F-9D314E078B39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13875167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88410A-6E05-91A4-B093-0B5741E004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30F890F-1112-0B19-FBB0-48CA766F69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7E837B-3F7E-893F-1362-E1C2689C23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A173A-EE61-1F47-9E89-241127C31CD1}" type="datetimeFigureOut">
              <a:rPr lang="en-CN" smtClean="0"/>
              <a:t>2025/6/17</a:t>
            </a:fld>
            <a:endParaRPr lang="en-C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53238D-A1E2-4CD4-BCD7-FE0578ACFE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11C7E0-A0B1-1622-B799-00DCF81EF3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EC6D4-FE47-1248-946F-9D314E078B39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33008696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365E7BF-D8CB-7A49-642E-9FFD34547EC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7BD1D7E-850A-9FA4-B605-B3D3E9F147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4E4012-3693-BF7B-E107-04E18ABF38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A173A-EE61-1F47-9E89-241127C31CD1}" type="datetimeFigureOut">
              <a:rPr lang="en-CN" smtClean="0"/>
              <a:t>2025/6/17</a:t>
            </a:fld>
            <a:endParaRPr lang="en-C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738FCB-D766-CEF1-E07C-1C4EAB3F2D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090059-0CAE-9B04-863E-CBE8490DAF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EC6D4-FE47-1248-946F-9D314E078B39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3813433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E8670B-D534-E831-F80F-BF127B8F0E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134BF2-1AC6-B23F-5D7E-0D5BCB4450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184529-3757-5155-B1B9-CA8FE47ABA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47919-ACF1-6B45-91D8-E1C70F5D4EA6}" type="datetimeFigureOut">
              <a:rPr lang="en-CN" smtClean="0"/>
              <a:t>2025/6/9</a:t>
            </a:fld>
            <a:endParaRPr lang="en-C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7AB1B9-9443-BA46-4726-A63ACB8D1E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395300-168E-5EC8-27F2-C68099664B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075E1-9AE5-9445-987E-56D1598C1708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12621143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CC95F5-F5C2-DD34-FF18-4D0076909D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E205BB-EF2F-F5C8-F30A-FE9E4E0CA7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D357EE-0E63-DC7B-038F-0581902CD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47919-ACF1-6B45-91D8-E1C70F5D4EA6}" type="datetimeFigureOut">
              <a:rPr lang="en-CN" smtClean="0"/>
              <a:t>2025/6/9</a:t>
            </a:fld>
            <a:endParaRPr lang="en-C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D8E4E9-F371-98E5-E664-12769590C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8A8CDD-A310-4D75-E9AB-3390F94D15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075E1-9AE5-9445-987E-56D1598C1708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24958849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F844A-2D4D-C1F6-F3F8-7FD0CF9D48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599D5D-08FF-7E12-798C-CB3FE7FB10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365D2B-3996-8DF9-8F9A-485721E3FB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47919-ACF1-6B45-91D8-E1C70F5D4EA6}" type="datetimeFigureOut">
              <a:rPr lang="en-CN" smtClean="0"/>
              <a:t>2025/6/9</a:t>
            </a:fld>
            <a:endParaRPr lang="en-C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D84B2F-2DB0-E3EC-F0D7-0547B2B48F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8F3345-AFE7-CA82-4700-121DEED569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075E1-9AE5-9445-987E-56D1598C1708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6143013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DD1EDA-7A35-C07F-6C03-783F7D8139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90DC56-D4D4-4A3D-011D-259CF1A7D4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973E9EE-DFE9-8708-ED59-3DD78B051E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B0FA0A-4674-7A06-0AB1-9464BD9FA6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47919-ACF1-6B45-91D8-E1C70F5D4EA6}" type="datetimeFigureOut">
              <a:rPr lang="en-CN" smtClean="0"/>
              <a:t>2025/6/9</a:t>
            </a:fld>
            <a:endParaRPr lang="en-C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C98DDC-FE04-0220-3071-A75E2AC431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477032-5EBD-E4A6-E2FE-0F5E565E3E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075E1-9AE5-9445-987E-56D1598C1708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32605249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857B54-22D9-5DE7-1DB3-6E24D7E54F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8020D3-433E-78BD-9299-D6D85300BA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746EC7-AA75-6DE0-5B31-4BB96BBD3D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B306E59-4B5E-E480-8407-08D68A78B1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B42DB70-DE51-A26B-CDA4-CCCBD464AD0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D7261F4-598A-B661-E47C-3D7CA1F2D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47919-ACF1-6B45-91D8-E1C70F5D4EA6}" type="datetimeFigureOut">
              <a:rPr lang="en-CN" smtClean="0"/>
              <a:t>2025/6/9</a:t>
            </a:fld>
            <a:endParaRPr lang="en-C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0BA091D-B728-1913-8B3E-A486E47893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9C8F3DC-4F9B-E13A-1DEF-8877D6BA1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075E1-9AE5-9445-987E-56D1598C1708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33244822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602680-9BD2-70BA-251F-FD0107283E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F3357E-C637-F22D-4B8A-0B15F5844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47919-ACF1-6B45-91D8-E1C70F5D4EA6}" type="datetimeFigureOut">
              <a:rPr lang="en-CN" smtClean="0"/>
              <a:t>2025/6/9</a:t>
            </a:fld>
            <a:endParaRPr lang="en-C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21A474-09C0-A1F6-70AF-35A8CCFE1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BE5B7A3-429E-EB57-6000-BAD03B642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075E1-9AE5-9445-987E-56D1598C1708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38434810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7EA2CC9-7587-AE08-8E48-4C556AE334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47919-ACF1-6B45-91D8-E1C70F5D4EA6}" type="datetimeFigureOut">
              <a:rPr lang="en-CN" smtClean="0"/>
              <a:t>2025/6/9</a:t>
            </a:fld>
            <a:endParaRPr lang="en-C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42BCEC9-0EC6-C2B6-729C-D552E4A3FE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F9F24D-6AB6-11E4-69C7-5659E1026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075E1-9AE5-9445-987E-56D1598C1708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33958207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24DEE2-D8BE-66AB-1987-9903E77105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055A2B-80B2-4FCA-48ED-E08FBF17BF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FA2AE1-3788-1F1F-9DBF-92DD65566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D0A51E-9375-D913-8AC6-FF83E1A091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47919-ACF1-6B45-91D8-E1C70F5D4EA6}" type="datetimeFigureOut">
              <a:rPr lang="en-CN" smtClean="0"/>
              <a:t>2025/6/9</a:t>
            </a:fld>
            <a:endParaRPr lang="en-C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B52512-71AB-4D68-E793-095874219E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C8EC41-BABB-C78E-4380-994CE2FD2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075E1-9AE5-9445-987E-56D1598C1708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49346222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964799-B908-626A-4E66-6DC827DBFA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125D28E-1DE7-EE42-8849-93CF499AB5B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766890-8E44-0D95-306A-7A2E94EB10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1640E6-9F58-B4EB-5786-2C2E4747CC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47919-ACF1-6B45-91D8-E1C70F5D4EA6}" type="datetimeFigureOut">
              <a:rPr lang="en-CN" smtClean="0"/>
              <a:t>2025/6/9</a:t>
            </a:fld>
            <a:endParaRPr lang="en-C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423D0B-EEE8-8BD7-B02A-D284B14901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57F2DF-50D4-D999-CF59-5F3CAFE67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075E1-9AE5-9445-987E-56D1598C1708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29389045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6BB0FA-E9ED-17C2-4358-188595C4D9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76B092A-F651-A299-4C54-B377300F9B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67007E-15DC-9F0B-9491-45EDD449BA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47919-ACF1-6B45-91D8-E1C70F5D4EA6}" type="datetimeFigureOut">
              <a:rPr lang="en-CN" smtClean="0"/>
              <a:t>2025/6/9</a:t>
            </a:fld>
            <a:endParaRPr lang="en-C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49C530-C3C0-DDBB-AC1D-C8EDEEFD49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B16DFF-D02A-12AB-86A8-341DF02A86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075E1-9AE5-9445-987E-56D1598C1708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20719696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3D4E7A8-8097-6EE3-227A-24DBEF17C8B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5EFB8B6-B1A6-A488-3BC0-2CD9D546E3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C208FF-4C39-60CC-673A-D89BE1A352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47919-ACF1-6B45-91D8-E1C70F5D4EA6}" type="datetimeFigureOut">
              <a:rPr lang="en-CN" smtClean="0"/>
              <a:t>2025/6/9</a:t>
            </a:fld>
            <a:endParaRPr lang="en-C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1CE4D8-3EBB-7E8A-DA5B-3A9F05688F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AB5563-C156-770B-B673-6802DA3DF3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075E1-9AE5-9445-987E-56D1598C1708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35708888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E758CA0-C68E-97E1-B819-C1F9398A22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824887-8F54-923D-8323-AC294E3595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305781-B4B8-4EA4-298E-D389C1BBDE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93A173A-EE61-1F47-9E89-241127C31CD1}" type="datetimeFigureOut">
              <a:rPr lang="en-CN" smtClean="0"/>
              <a:t>2025/6/17</a:t>
            </a:fld>
            <a:endParaRPr lang="en-C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C5F460-B797-5305-9C3E-FBEED899D5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C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4C76B5-B000-3A7E-4B93-CFFD79ED31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4AEC6D4-FE47-1248-946F-9D314E078B39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6039792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280A271-133B-C994-6408-1301377FE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176AF0-AC8B-4F96-E608-E0E68C4247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D23927-9EA9-BC30-7524-2419D76477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2F47919-ACF1-6B45-91D8-E1C70F5D4EA6}" type="datetimeFigureOut">
              <a:rPr lang="en-CN" smtClean="0"/>
              <a:t>2025/6/9</a:t>
            </a:fld>
            <a:endParaRPr lang="en-C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9F9314-1511-016C-B1FD-8A8620766A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C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C2D8EE-C255-4A57-AC73-86E651F74E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D1075E1-9AE5-9445-987E-56D1598C1708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19578965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AC1E0-F6B0-FD40-F532-F43C7C6A5E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-1857009"/>
            <a:ext cx="5697415" cy="6382116"/>
          </a:xfrm>
        </p:spPr>
        <p:txBody>
          <a:bodyPr>
            <a:normAutofit/>
          </a:bodyPr>
          <a:lstStyle/>
          <a:p>
            <a:r>
              <a:rPr lang="en-CN" sz="6600" dirty="0"/>
              <a:t>Understanding Travel and </a:t>
            </a:r>
            <a:br>
              <a:rPr lang="en-CN" sz="6600" dirty="0"/>
            </a:br>
            <a:r>
              <a:rPr lang="en-CN" sz="6600" dirty="0"/>
              <a:t>Mass Tourism</a:t>
            </a:r>
          </a:p>
        </p:txBody>
      </p:sp>
      <p:pic>
        <p:nvPicPr>
          <p:cNvPr id="1026" name="Picture 2" descr="Free Vibrant street scene in a busy city market with diverse crowds and bright neon signage. Stock Photo">
            <a:extLst>
              <a:ext uri="{FF2B5EF4-FFF2-40B4-BE49-F238E27FC236}">
                <a16:creationId xmlns:a16="http://schemas.microsoft.com/office/drawing/2014/main" id="{4841E12E-B3A7-CD03-DF13-153100A6A0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0984" y="798634"/>
            <a:ext cx="6350000" cy="42291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74468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3" name="Rectangle 1032">
            <a:extLst>
              <a:ext uri="{FF2B5EF4-FFF2-40B4-BE49-F238E27FC236}">
                <a16:creationId xmlns:a16="http://schemas.microsoft.com/office/drawing/2014/main" id="{D2B783EE-0239-4717-BBEA-8C9EAC61C8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D991C21-A975-31C7-E348-50CF5A5602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45810"/>
            <a:ext cx="5120561" cy="1325563"/>
          </a:xfrm>
        </p:spPr>
        <p:txBody>
          <a:bodyPr>
            <a:normAutofit/>
          </a:bodyPr>
          <a:lstStyle/>
          <a:p>
            <a:r>
              <a:rPr lang="en-US" dirty="0"/>
              <a:t>T</a:t>
            </a:r>
            <a:r>
              <a:rPr lang="en-CN" dirty="0"/>
              <a:t>ravel vs. Tourism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5C381D-862B-F585-5F79-AE8935EB27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5092194" cy="4351338"/>
          </a:xfrm>
        </p:spPr>
        <p:txBody>
          <a:bodyPr>
            <a:normAutofit/>
          </a:bodyPr>
          <a:lstStyle/>
          <a:p>
            <a:endParaRPr lang="en-US" sz="2400" b="0" i="0" u="none" strike="noStrike">
              <a:effectLst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400" b="1" i="0" u="none" strike="noStrike">
                <a:effectLst/>
              </a:rPr>
              <a:t>Travel</a:t>
            </a:r>
            <a:r>
              <a:rPr lang="en-US" sz="2400" b="0" i="0" u="none" strike="noStrike">
                <a:effectLst/>
              </a:rPr>
              <a:t> → Going from one place to another for any reason.</a:t>
            </a:r>
            <a:br>
              <a:rPr lang="en-US" sz="2400" b="0" i="0" u="none" strike="noStrike">
                <a:effectLst/>
              </a:rPr>
            </a:br>
            <a:r>
              <a:rPr lang="en-US" sz="2400" b="0" i="1" u="none" strike="noStrike">
                <a:effectLst/>
              </a:rPr>
              <a:t>Example:</a:t>
            </a:r>
            <a:r>
              <a:rPr lang="en-US" sz="2400" b="0" i="0" u="none" strike="noStrike">
                <a:effectLst/>
              </a:rPr>
              <a:t> "I travel to different cities for work.”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2400"/>
          </a:p>
          <a:p>
            <a:pPr>
              <a:buFont typeface="Arial" panose="020B0604020202020204" pitchFamily="34" charset="0"/>
              <a:buChar char="•"/>
            </a:pPr>
            <a:endParaRPr lang="en-US" sz="2400" b="0" i="0" u="none" strike="noStrike">
              <a:effectLst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400" b="1" i="0" u="none" strike="noStrike">
                <a:effectLst/>
              </a:rPr>
              <a:t>Tourism</a:t>
            </a:r>
            <a:r>
              <a:rPr lang="en-US" sz="2400" b="0" i="0" u="none" strike="noStrike">
                <a:effectLst/>
              </a:rPr>
              <a:t> → Traveling for fun or a vacation.</a:t>
            </a:r>
            <a:br>
              <a:rPr lang="en-US" sz="2400" b="0" i="0" u="none" strike="noStrike">
                <a:effectLst/>
              </a:rPr>
            </a:br>
            <a:r>
              <a:rPr lang="en-US" sz="2400" b="0" i="1" u="none" strike="noStrike">
                <a:effectLst/>
              </a:rPr>
              <a:t>Example:</a:t>
            </a:r>
            <a:r>
              <a:rPr lang="en-US" sz="2400" b="0" i="0" u="none" strike="noStrike">
                <a:effectLst/>
              </a:rPr>
              <a:t> "Paris is a popular place for tourism."</a:t>
            </a:r>
          </a:p>
          <a:p>
            <a:endParaRPr lang="en-CN" sz="2400"/>
          </a:p>
        </p:txBody>
      </p:sp>
      <p:sp>
        <p:nvSpPr>
          <p:cNvPr id="1035" name="Oval 1034">
            <a:extLst>
              <a:ext uri="{FF2B5EF4-FFF2-40B4-BE49-F238E27FC236}">
                <a16:creationId xmlns:a16="http://schemas.microsoft.com/office/drawing/2014/main" id="{A7B99495-F43F-4D80-A44F-2CB4764EB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0569" y="1364732"/>
            <a:ext cx="947488" cy="92178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8" name="Picture 4" descr="Free Photographer Tourist photo and picture">
            <a:extLst>
              <a:ext uri="{FF2B5EF4-FFF2-40B4-BE49-F238E27FC236}">
                <a16:creationId xmlns:a16="http://schemas.microsoft.com/office/drawing/2014/main" id="{FE4D2707-099E-9310-57D6-BAB9E7E12F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63" r="21093" b="-1"/>
          <a:stretch/>
        </p:blipFill>
        <p:spPr bwMode="auto">
          <a:xfrm>
            <a:off x="7901259" y="2727729"/>
            <a:ext cx="4290741" cy="4130271"/>
          </a:xfrm>
          <a:custGeom>
            <a:avLst/>
            <a:gdLst/>
            <a:ahLst/>
            <a:cxnLst/>
            <a:rect l="l" t="t" r="r" b="b"/>
            <a:pathLst>
              <a:path w="4290741" h="4130271">
                <a:moveTo>
                  <a:pt x="2503809" y="0"/>
                </a:moveTo>
                <a:cubicBezTo>
                  <a:pt x="3157405" y="0"/>
                  <a:pt x="3752509" y="250434"/>
                  <a:pt x="4198398" y="660580"/>
                </a:cubicBezTo>
                <a:lnTo>
                  <a:pt x="4290741" y="751286"/>
                </a:lnTo>
                <a:lnTo>
                  <a:pt x="4290741" y="4130271"/>
                </a:lnTo>
                <a:lnTo>
                  <a:pt x="604508" y="4130271"/>
                </a:lnTo>
                <a:lnTo>
                  <a:pt x="461940" y="3953232"/>
                </a:lnTo>
                <a:cubicBezTo>
                  <a:pt x="171051" y="3544183"/>
                  <a:pt x="0" y="3043971"/>
                  <a:pt x="0" y="2503809"/>
                </a:cubicBezTo>
                <a:cubicBezTo>
                  <a:pt x="0" y="1120992"/>
                  <a:pt x="1120992" y="0"/>
                  <a:pt x="2503809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7" name="Arc 1036">
            <a:extLst>
              <a:ext uri="{FF2B5EF4-FFF2-40B4-BE49-F238E27FC236}">
                <a16:creationId xmlns:a16="http://schemas.microsoft.com/office/drawing/2014/main" id="{70BEB1E7-2F88-40BC-B73D-42E5B6F80B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4759070" flipV="1">
            <a:off x="6034138" y="-673140"/>
            <a:ext cx="4021193" cy="4021193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026" name="Picture 2" descr="Free Traveler Airport photo and picture">
            <a:extLst>
              <a:ext uri="{FF2B5EF4-FFF2-40B4-BE49-F238E27FC236}">
                <a16:creationId xmlns:a16="http://schemas.microsoft.com/office/drawing/2014/main" id="{96DFC031-4CFE-9BE9-D8A6-9BFD1F0BD6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00" r="4" b="4"/>
          <a:stretch/>
        </p:blipFill>
        <p:spPr bwMode="auto">
          <a:xfrm>
            <a:off x="6261607" y="1"/>
            <a:ext cx="3519312" cy="3007909"/>
          </a:xfrm>
          <a:custGeom>
            <a:avLst/>
            <a:gdLst/>
            <a:ahLst/>
            <a:cxnLst/>
            <a:rect l="l" t="t" r="r" b="b"/>
            <a:pathLst>
              <a:path w="3519312" h="3007909">
                <a:moveTo>
                  <a:pt x="519780" y="0"/>
                </a:moveTo>
                <a:lnTo>
                  <a:pt x="2999532" y="0"/>
                </a:lnTo>
                <a:lnTo>
                  <a:pt x="3003921" y="3989"/>
                </a:lnTo>
                <a:cubicBezTo>
                  <a:pt x="3322356" y="322424"/>
                  <a:pt x="3519312" y="762338"/>
                  <a:pt x="3519312" y="1248253"/>
                </a:cubicBezTo>
                <a:cubicBezTo>
                  <a:pt x="3519312" y="2220084"/>
                  <a:pt x="2731487" y="3007909"/>
                  <a:pt x="1759656" y="3007909"/>
                </a:cubicBezTo>
                <a:cubicBezTo>
                  <a:pt x="787826" y="3007909"/>
                  <a:pt x="0" y="2220084"/>
                  <a:pt x="0" y="1248253"/>
                </a:cubicBezTo>
                <a:cubicBezTo>
                  <a:pt x="0" y="762338"/>
                  <a:pt x="196957" y="322424"/>
                  <a:pt x="515392" y="3989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11456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D630EB9-4433-F5F6-BCCA-4009EA3C2E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CN" sz="5400"/>
              <a:t>What is </a:t>
            </a:r>
            <a:r>
              <a:rPr lang="en-CN" sz="5400" b="1"/>
              <a:t>mass tourism</a:t>
            </a:r>
            <a:r>
              <a:rPr lang="en-CN" sz="5400"/>
              <a:t>?</a:t>
            </a:r>
          </a:p>
        </p:txBody>
      </p:sp>
      <p:sp>
        <p:nvSpPr>
          <p:cNvPr id="2057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2FE4DD-19A9-C6B4-A961-AEA378F310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r>
              <a:rPr lang="en-US" dirty="0"/>
              <a:t>Mass tourism is when </a:t>
            </a:r>
            <a:r>
              <a:rPr lang="en-US" b="1" dirty="0"/>
              <a:t>a lot of people</a:t>
            </a:r>
            <a:r>
              <a:rPr lang="en-US" dirty="0"/>
              <a:t> visit the same place at the same time.</a:t>
            </a:r>
          </a:p>
          <a:p>
            <a:r>
              <a:rPr lang="en-US" dirty="0"/>
              <a:t>It usually happens in </a:t>
            </a:r>
            <a:r>
              <a:rPr lang="en-US" b="1" dirty="0"/>
              <a:t>famous places</a:t>
            </a:r>
            <a:r>
              <a:rPr lang="en-US" dirty="0"/>
              <a:t> like big cities, beaches, and landmarks.</a:t>
            </a:r>
            <a:endParaRPr lang="en-CN" dirty="0"/>
          </a:p>
        </p:txBody>
      </p:sp>
      <p:pic>
        <p:nvPicPr>
          <p:cNvPr id="2050" name="Picture 2" descr="Free Paris Louvre photo and picture">
            <a:extLst>
              <a:ext uri="{FF2B5EF4-FFF2-40B4-BE49-F238E27FC236}">
                <a16:creationId xmlns:a16="http://schemas.microsoft.com/office/drawing/2014/main" id="{75AD0807-48F6-2037-4C70-593B6E06C5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81" r="26366" b="-1"/>
          <a:stretch/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27950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79" name="Rectangle 307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C9F1906-375E-9ACC-3480-25911ADF26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CN" sz="5400"/>
              <a:t>Where do tourists go?</a:t>
            </a:r>
          </a:p>
        </p:txBody>
      </p:sp>
      <p:sp>
        <p:nvSpPr>
          <p:cNvPr id="3081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28A00B-E557-08F1-1AE9-5360EF62D4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200"/>
              <a:t>These are some of the most popular destinations for tourism:</a:t>
            </a:r>
          </a:p>
          <a:p>
            <a:pPr marL="0" indent="0">
              <a:buNone/>
            </a:pPr>
            <a:endParaRPr lang="en-US" sz="2200"/>
          </a:p>
          <a:p>
            <a:r>
              <a:rPr lang="en-US" sz="2200" b="1"/>
              <a:t>Paris</a:t>
            </a:r>
            <a:r>
              <a:rPr lang="en-US" sz="2200"/>
              <a:t> – Eiffel Tower </a:t>
            </a:r>
            <a:r>
              <a:rPr lang="en-CN" sz="2200"/>
              <a:t>🗼</a:t>
            </a:r>
          </a:p>
          <a:p>
            <a:r>
              <a:rPr lang="en-US" sz="2200" b="1"/>
              <a:t>New York</a:t>
            </a:r>
            <a:r>
              <a:rPr lang="en-US" sz="2200"/>
              <a:t> – Times Square </a:t>
            </a:r>
            <a:r>
              <a:rPr lang="en-CN" sz="2200"/>
              <a:t>🏙️</a:t>
            </a:r>
          </a:p>
          <a:p>
            <a:r>
              <a:rPr lang="en-US" sz="2200" b="1"/>
              <a:t>Venice</a:t>
            </a:r>
            <a:r>
              <a:rPr lang="en-US" sz="2200"/>
              <a:t> – Gondolas &amp; canals </a:t>
            </a:r>
            <a:r>
              <a:rPr lang="en-CN" sz="2200"/>
              <a:t>🚤</a:t>
            </a:r>
          </a:p>
          <a:p>
            <a:r>
              <a:rPr lang="en-US" sz="2200" b="1"/>
              <a:t>Thailand</a:t>
            </a:r>
            <a:r>
              <a:rPr lang="en-US" sz="2200"/>
              <a:t> – Popular beaches</a:t>
            </a:r>
            <a:endParaRPr lang="en-CN" sz="2200"/>
          </a:p>
        </p:txBody>
      </p:sp>
      <p:pic>
        <p:nvPicPr>
          <p:cNvPr id="3074" name="Picture 2" descr="Free New York Sightseeing photo and picture">
            <a:extLst>
              <a:ext uri="{FF2B5EF4-FFF2-40B4-BE49-F238E27FC236}">
                <a16:creationId xmlns:a16="http://schemas.microsoft.com/office/drawing/2014/main" id="{1A05E598-4489-280F-0D65-AAC9F8CE78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60" r="6320"/>
          <a:stretch/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21185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3" name="Rectangle 4102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21696E8-AF33-6706-16C0-B43CA92D3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CN" sz="5400"/>
              <a:t>Why is mass tourism good?</a:t>
            </a:r>
          </a:p>
        </p:txBody>
      </p:sp>
      <p:sp>
        <p:nvSpPr>
          <p:cNvPr id="4105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A1AD61-CA5F-4923-98F2-1B7E1ADF94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0" i="0" u="none" strike="noStrike" dirty="0">
                <a:effectLst/>
                <a:latin typeface="-webkit-standard"/>
              </a:rPr>
              <a:t>✔ </a:t>
            </a:r>
            <a:r>
              <a:rPr lang="en-US" b="1" i="0" u="none" strike="noStrike" dirty="0">
                <a:effectLst/>
              </a:rPr>
              <a:t>More jobs</a:t>
            </a:r>
            <a:r>
              <a:rPr lang="en-US" b="0" i="0" u="none" strike="noStrike" dirty="0">
                <a:effectLst/>
                <a:latin typeface="-webkit-standard"/>
              </a:rPr>
              <a:t> – Hotels, restaurants, and guides make money.</a:t>
            </a:r>
            <a:br>
              <a:rPr lang="en-US" dirty="0"/>
            </a:br>
            <a:r>
              <a:rPr lang="en-US" b="0" i="0" u="none" strike="noStrike" dirty="0">
                <a:effectLst/>
                <a:latin typeface="-webkit-standard"/>
              </a:rPr>
              <a:t>✔ </a:t>
            </a:r>
            <a:r>
              <a:rPr lang="en-US" b="1" i="0" u="none" strike="noStrike" dirty="0">
                <a:effectLst/>
              </a:rPr>
              <a:t>Helps local businesses</a:t>
            </a:r>
            <a:r>
              <a:rPr lang="en-US" b="0" i="0" u="none" strike="noStrike" dirty="0">
                <a:effectLst/>
                <a:latin typeface="-webkit-standard"/>
              </a:rPr>
              <a:t> – Shops sell souvenirs to tourists.</a:t>
            </a:r>
            <a:br>
              <a:rPr lang="en-US" dirty="0"/>
            </a:br>
            <a:r>
              <a:rPr lang="en-US" b="0" i="0" u="none" strike="noStrike" dirty="0">
                <a:effectLst/>
                <a:latin typeface="-webkit-standard"/>
              </a:rPr>
              <a:t>✔ </a:t>
            </a:r>
            <a:r>
              <a:rPr lang="en-US" b="1" i="0" u="none" strike="noStrike" dirty="0">
                <a:effectLst/>
              </a:rPr>
              <a:t>Teaches culture</a:t>
            </a:r>
            <a:r>
              <a:rPr lang="en-US" b="0" i="0" u="none" strike="noStrike" dirty="0">
                <a:effectLst/>
                <a:latin typeface="-webkit-standard"/>
              </a:rPr>
              <a:t> – People learn about new places.</a:t>
            </a:r>
            <a:endParaRPr lang="en-CN" dirty="0"/>
          </a:p>
        </p:txBody>
      </p:sp>
      <p:pic>
        <p:nvPicPr>
          <p:cNvPr id="4098" name="Picture 2" descr="Free Spice Market Dubai Souq photo and picture">
            <a:extLst>
              <a:ext uri="{FF2B5EF4-FFF2-40B4-BE49-F238E27FC236}">
                <a16:creationId xmlns:a16="http://schemas.microsoft.com/office/drawing/2014/main" id="{0D1443FA-29BC-E1A8-A997-6B50205110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48" r="-1" b="-1"/>
          <a:stretch/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47981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27" name="Rectangle 5126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CC137B-AE75-409F-C0AB-2DC1342633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CN" sz="4200"/>
              <a:t>Why is mass tourism a problem?</a:t>
            </a:r>
          </a:p>
        </p:txBody>
      </p:sp>
      <p:sp>
        <p:nvSpPr>
          <p:cNvPr id="5129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E60EA8-232A-1C17-69CB-B9107A4280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CN" b="0" i="0" u="none" strike="noStrike" dirty="0">
                <a:effectLst/>
                <a:latin typeface="-webkit-standard"/>
              </a:rPr>
              <a:t>❌ </a:t>
            </a:r>
            <a:r>
              <a:rPr lang="en-US" b="1" i="0" u="none" strike="noStrike" dirty="0">
                <a:effectLst/>
              </a:rPr>
              <a:t>Too many people</a:t>
            </a:r>
            <a:r>
              <a:rPr lang="en-US" b="0" i="0" u="none" strike="noStrike" dirty="0">
                <a:effectLst/>
                <a:latin typeface="-webkit-standard"/>
              </a:rPr>
              <a:t> – Some places become too crowded.</a:t>
            </a:r>
            <a:br>
              <a:rPr lang="en-US" dirty="0"/>
            </a:br>
            <a:r>
              <a:rPr lang="en-CN" b="0" i="0" u="none" strike="noStrike" dirty="0">
                <a:effectLst/>
                <a:latin typeface="-webkit-standard"/>
              </a:rPr>
              <a:t>❌ </a:t>
            </a:r>
            <a:r>
              <a:rPr lang="en-US" b="1" i="0" u="none" strike="noStrike" dirty="0">
                <a:effectLst/>
              </a:rPr>
              <a:t>Pollution</a:t>
            </a:r>
            <a:r>
              <a:rPr lang="en-US" b="0" i="0" u="none" strike="noStrike" dirty="0">
                <a:effectLst/>
                <a:latin typeface="-webkit-standard"/>
              </a:rPr>
              <a:t> – Litter and waste hurt nature.</a:t>
            </a:r>
            <a:br>
              <a:rPr lang="en-US" dirty="0"/>
            </a:br>
            <a:r>
              <a:rPr lang="en-CN" b="0" i="0" u="none" strike="noStrike" dirty="0">
                <a:effectLst/>
                <a:latin typeface="-webkit-standard"/>
              </a:rPr>
              <a:t>❌ </a:t>
            </a:r>
            <a:r>
              <a:rPr lang="en-US" b="1" i="0" u="none" strike="noStrike" dirty="0">
                <a:effectLst/>
              </a:rPr>
              <a:t>Damage to history</a:t>
            </a:r>
            <a:r>
              <a:rPr lang="en-US" b="0" i="0" u="none" strike="noStrike" dirty="0">
                <a:effectLst/>
                <a:latin typeface="-webkit-standard"/>
              </a:rPr>
              <a:t> – Old buildings and landmarks can break.</a:t>
            </a:r>
            <a:endParaRPr lang="en-CN" dirty="0"/>
          </a:p>
        </p:txBody>
      </p:sp>
      <p:pic>
        <p:nvPicPr>
          <p:cNvPr id="5122" name="Picture 2" descr="Free Pollution Trash photo and picture">
            <a:extLst>
              <a:ext uri="{FF2B5EF4-FFF2-40B4-BE49-F238E27FC236}">
                <a16:creationId xmlns:a16="http://schemas.microsoft.com/office/drawing/2014/main" id="{244CD6E4-8513-D344-536C-5D96E312A4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496" r="15111" b="1"/>
          <a:stretch/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79164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4054A-E6ED-36C5-C232-9BBD148663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N" dirty="0"/>
              <a:t>What do you think?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4D2589-5004-CA4F-0E2E-FFF4A14650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endParaRPr lang="en-US" b="0" i="0" u="none" strike="noStrike" dirty="0">
              <a:solidFill>
                <a:srgbClr val="000000"/>
              </a:solidFill>
              <a:effectLst/>
            </a:endParaRPr>
          </a:p>
          <a:p>
            <a:pPr algn="l">
              <a:buFont typeface="+mj-lt"/>
              <a:buAutoNum type="arabicPeriod"/>
            </a:pP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Would you like to visit a famous tourist place? Why or why not?</a:t>
            </a:r>
          </a:p>
          <a:p>
            <a:pPr algn="l">
              <a:buFont typeface="+mj-lt"/>
              <a:buAutoNum type="arabicPeriod"/>
            </a:pPr>
            <a:endParaRPr lang="en-US" b="0" i="0" u="none" strike="noStrike" dirty="0">
              <a:solidFill>
                <a:srgbClr val="000000"/>
              </a:solidFill>
              <a:effectLst/>
            </a:endParaRPr>
          </a:p>
          <a:p>
            <a:pPr algn="l">
              <a:buFont typeface="+mj-lt"/>
              <a:buAutoNum type="arabicPeriod"/>
            </a:pP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How can tourists help take care of the places they visit?</a:t>
            </a:r>
          </a:p>
          <a:p>
            <a:pPr algn="l">
              <a:buFont typeface="+mj-lt"/>
              <a:buAutoNum type="arabicPeriod"/>
            </a:pPr>
            <a:endParaRPr lang="en-US" b="0" i="0" u="none" strike="noStrike" dirty="0">
              <a:solidFill>
                <a:srgbClr val="000000"/>
              </a:solidFill>
              <a:effectLst/>
            </a:endParaRPr>
          </a:p>
          <a:p>
            <a:pPr algn="l">
              <a:buFont typeface="+mj-lt"/>
              <a:buAutoNum type="arabicPeriod"/>
            </a:pP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Can you think of a place in your country that has a lot of tourists?</a:t>
            </a:r>
          </a:p>
          <a:p>
            <a:pPr marL="0" indent="0">
              <a:buNone/>
            </a:pP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20230915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261</Words>
  <Application>Microsoft Macintosh PowerPoint</Application>
  <PresentationFormat>Widescreen</PresentationFormat>
  <Paragraphs>28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-webkit-standard</vt:lpstr>
      <vt:lpstr>Aptos</vt:lpstr>
      <vt:lpstr>Aptos Display</vt:lpstr>
      <vt:lpstr>Arial</vt:lpstr>
      <vt:lpstr>Calibri</vt:lpstr>
      <vt:lpstr>Office Theme</vt:lpstr>
      <vt:lpstr>1_Office Theme</vt:lpstr>
      <vt:lpstr>Understanding Travel and  Mass Tourism</vt:lpstr>
      <vt:lpstr>Travel vs. Tourism</vt:lpstr>
      <vt:lpstr>What is mass tourism?</vt:lpstr>
      <vt:lpstr>Where do tourists go?</vt:lpstr>
      <vt:lpstr>Why is mass tourism good?</vt:lpstr>
      <vt:lpstr>Why is mass tourism a problem?</vt:lpstr>
      <vt:lpstr>What do you think?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Saling Mairead Louise</dc:creator>
  <cp:lastModifiedBy>Saling Mairead Louise</cp:lastModifiedBy>
  <cp:revision>2</cp:revision>
  <dcterms:created xsi:type="dcterms:W3CDTF">2025-06-17T01:23:17Z</dcterms:created>
  <dcterms:modified xsi:type="dcterms:W3CDTF">2025-06-17T01:46:34Z</dcterms:modified>
</cp:coreProperties>
</file>